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65" r:id="rId10"/>
    <p:sldId id="358"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4" d="100"/>
          <a:sy n="84" d="100"/>
        </p:scale>
        <p:origin x="84"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9/17/2024</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9/17/2024</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9/17/2024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9/17/2024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9/17/2024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9/17/2024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9/17/2024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September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196990E3-CC44-DEFC-A92B-2F5B511C8858}"/>
              </a:ext>
            </a:extLst>
          </p:cNvPr>
          <p:cNvPicPr>
            <a:picLocks noChangeAspect="1"/>
          </p:cNvPicPr>
          <p:nvPr/>
        </p:nvPicPr>
        <p:blipFill>
          <a:blip r:embed="rId2"/>
          <a:stretch>
            <a:fillRect/>
          </a:stretch>
        </p:blipFill>
        <p:spPr>
          <a:xfrm>
            <a:off x="804862" y="929640"/>
            <a:ext cx="753427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3" name="Picture 2">
            <a:extLst>
              <a:ext uri="{FF2B5EF4-FFF2-40B4-BE49-F238E27FC236}">
                <a16:creationId xmlns:a16="http://schemas.microsoft.com/office/drawing/2014/main" id="{AF89D412-D892-16D1-A6A5-2EEC623F83BF}"/>
              </a:ext>
            </a:extLst>
          </p:cNvPr>
          <p:cNvPicPr>
            <a:picLocks noChangeAspect="1"/>
          </p:cNvPicPr>
          <p:nvPr/>
        </p:nvPicPr>
        <p:blipFill>
          <a:blip r:embed="rId2"/>
          <a:stretch>
            <a:fillRect/>
          </a:stretch>
        </p:blipFill>
        <p:spPr>
          <a:xfrm>
            <a:off x="2462212" y="971550"/>
            <a:ext cx="4219575"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4" name="Picture 3">
            <a:extLst>
              <a:ext uri="{FF2B5EF4-FFF2-40B4-BE49-F238E27FC236}">
                <a16:creationId xmlns:a16="http://schemas.microsoft.com/office/drawing/2014/main" id="{0B4F8859-4006-8AE9-F69C-670104FE4EBF}"/>
              </a:ext>
            </a:extLst>
          </p:cNvPr>
          <p:cNvPicPr>
            <a:picLocks noChangeAspect="1"/>
          </p:cNvPicPr>
          <p:nvPr/>
        </p:nvPicPr>
        <p:blipFill>
          <a:blip r:embed="rId2"/>
          <a:stretch>
            <a:fillRect/>
          </a:stretch>
        </p:blipFill>
        <p:spPr>
          <a:xfrm>
            <a:off x="2023651" y="1638499"/>
            <a:ext cx="5096698"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DC9DC639-EFC0-A494-3B44-EA93762AE9F5}"/>
              </a:ext>
            </a:extLst>
          </p:cNvPr>
          <p:cNvPicPr>
            <a:picLocks noChangeAspect="1"/>
          </p:cNvPicPr>
          <p:nvPr/>
        </p:nvPicPr>
        <p:blipFill>
          <a:blip r:embed="rId2"/>
          <a:stretch>
            <a:fillRect/>
          </a:stretch>
        </p:blipFill>
        <p:spPr>
          <a:xfrm>
            <a:off x="1281112" y="1981200"/>
            <a:ext cx="6581775" cy="2524125"/>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30E664C4-9014-1846-68A7-3A1A2D1D5AEC}"/>
              </a:ext>
            </a:extLst>
          </p:cNvPr>
          <p:cNvPicPr>
            <a:picLocks noChangeAspect="1"/>
          </p:cNvPicPr>
          <p:nvPr/>
        </p:nvPicPr>
        <p:blipFill>
          <a:blip r:embed="rId2"/>
          <a:stretch>
            <a:fillRect/>
          </a:stretch>
        </p:blipFill>
        <p:spPr>
          <a:xfrm>
            <a:off x="2857500" y="228600"/>
            <a:ext cx="3429000" cy="5937757"/>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9B2F1E9E-01DD-3DD0-E701-CCA2DE87A749}"/>
              </a:ext>
            </a:extLst>
          </p:cNvPr>
          <p:cNvPicPr>
            <a:picLocks noChangeAspect="1"/>
          </p:cNvPicPr>
          <p:nvPr/>
        </p:nvPicPr>
        <p:blipFill>
          <a:blip r:embed="rId2"/>
          <a:stretch>
            <a:fillRect/>
          </a:stretch>
        </p:blipFill>
        <p:spPr>
          <a:xfrm>
            <a:off x="1751687" y="757839"/>
            <a:ext cx="5640624" cy="5342322"/>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8D9E953C-BBEC-4D8E-A757-4E42A33AD878}"/>
              </a:ext>
            </a:extLst>
          </p:cNvPr>
          <p:cNvPicPr>
            <a:picLocks noChangeAspect="1"/>
          </p:cNvPicPr>
          <p:nvPr/>
        </p:nvPicPr>
        <p:blipFill>
          <a:blip r:embed="rId2"/>
          <a:stretch>
            <a:fillRect/>
          </a:stretch>
        </p:blipFill>
        <p:spPr>
          <a:xfrm>
            <a:off x="1357312" y="1265643"/>
            <a:ext cx="6429375" cy="46482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4" name="Picture 3">
            <a:extLst>
              <a:ext uri="{FF2B5EF4-FFF2-40B4-BE49-F238E27FC236}">
                <a16:creationId xmlns:a16="http://schemas.microsoft.com/office/drawing/2014/main" id="{D99FEBDB-D3CC-51AE-C6FC-01C7A92D1D78}"/>
              </a:ext>
            </a:extLst>
          </p:cNvPr>
          <p:cNvPicPr>
            <a:picLocks noChangeAspect="1"/>
          </p:cNvPicPr>
          <p:nvPr/>
        </p:nvPicPr>
        <p:blipFill>
          <a:blip r:embed="rId2"/>
          <a:stretch>
            <a:fillRect/>
          </a:stretch>
        </p:blipFill>
        <p:spPr>
          <a:xfrm>
            <a:off x="1033460" y="1194626"/>
            <a:ext cx="707707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3" name="Picture 2">
            <a:extLst>
              <a:ext uri="{FF2B5EF4-FFF2-40B4-BE49-F238E27FC236}">
                <a16:creationId xmlns:a16="http://schemas.microsoft.com/office/drawing/2014/main" id="{DC8B664B-2E57-931D-08ED-7788949C7B22}"/>
              </a:ext>
            </a:extLst>
          </p:cNvPr>
          <p:cNvPicPr>
            <a:picLocks noChangeAspect="1"/>
          </p:cNvPicPr>
          <p:nvPr/>
        </p:nvPicPr>
        <p:blipFill>
          <a:blip r:embed="rId2"/>
          <a:stretch>
            <a:fillRect/>
          </a:stretch>
        </p:blipFill>
        <p:spPr>
          <a:xfrm>
            <a:off x="2707895" y="228600"/>
            <a:ext cx="3752594" cy="5761773"/>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August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F8D8F6E3-76AF-64EE-89B0-4160F76DAB68}"/>
              </a:ext>
            </a:extLst>
          </p:cNvPr>
          <p:cNvPicPr>
            <a:picLocks noChangeAspect="1"/>
          </p:cNvPicPr>
          <p:nvPr/>
        </p:nvPicPr>
        <p:blipFill>
          <a:blip r:embed="rId2"/>
          <a:stretch>
            <a:fillRect/>
          </a:stretch>
        </p:blipFill>
        <p:spPr>
          <a:xfrm>
            <a:off x="1834763" y="706528"/>
            <a:ext cx="5471312" cy="544494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A9A4DF5D-2FB3-BB05-E897-751D817425D0}"/>
              </a:ext>
            </a:extLst>
          </p:cNvPr>
          <p:cNvPicPr>
            <a:picLocks noChangeAspect="1"/>
          </p:cNvPicPr>
          <p:nvPr/>
        </p:nvPicPr>
        <p:blipFill>
          <a:blip r:embed="rId2"/>
          <a:stretch>
            <a:fillRect/>
          </a:stretch>
        </p:blipFill>
        <p:spPr>
          <a:xfrm>
            <a:off x="1228725" y="1202487"/>
            <a:ext cx="6686550" cy="48387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25A833E1-392A-D926-ADFB-1CA8E7342458}"/>
              </a:ext>
            </a:extLst>
          </p:cNvPr>
          <p:cNvPicPr>
            <a:picLocks noChangeAspect="1"/>
          </p:cNvPicPr>
          <p:nvPr/>
        </p:nvPicPr>
        <p:blipFill>
          <a:blip r:embed="rId2"/>
          <a:stretch>
            <a:fillRect/>
          </a:stretch>
        </p:blipFill>
        <p:spPr>
          <a:xfrm>
            <a:off x="995362" y="1210693"/>
            <a:ext cx="7153275"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90203E3B-E4EC-2E0B-FB46-1179FF4F84F7}"/>
              </a:ext>
            </a:extLst>
          </p:cNvPr>
          <p:cNvPicPr>
            <a:picLocks noChangeAspect="1"/>
          </p:cNvPicPr>
          <p:nvPr/>
        </p:nvPicPr>
        <p:blipFill>
          <a:blip r:embed="rId2"/>
          <a:stretch>
            <a:fillRect/>
          </a:stretch>
        </p:blipFill>
        <p:spPr>
          <a:xfrm>
            <a:off x="2749296" y="304800"/>
            <a:ext cx="3645408" cy="5880390"/>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B7AF9C07-7932-3DB6-452E-EFCF44114FDC}"/>
              </a:ext>
            </a:extLst>
          </p:cNvPr>
          <p:cNvPicPr>
            <a:picLocks noChangeAspect="1"/>
          </p:cNvPicPr>
          <p:nvPr/>
        </p:nvPicPr>
        <p:blipFill>
          <a:blip r:embed="rId2"/>
          <a:stretch>
            <a:fillRect/>
          </a:stretch>
        </p:blipFill>
        <p:spPr>
          <a:xfrm>
            <a:off x="2324099" y="805440"/>
            <a:ext cx="4495800" cy="5247120"/>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D14D6418-E597-FFC2-4EFC-D3CEB386E83F}"/>
              </a:ext>
            </a:extLst>
          </p:cNvPr>
          <p:cNvPicPr>
            <a:picLocks noChangeAspect="1"/>
          </p:cNvPicPr>
          <p:nvPr/>
        </p:nvPicPr>
        <p:blipFill>
          <a:blip r:embed="rId2"/>
          <a:stretch>
            <a:fillRect/>
          </a:stretch>
        </p:blipFill>
        <p:spPr>
          <a:xfrm>
            <a:off x="1900237" y="1241511"/>
            <a:ext cx="5343525" cy="48387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85C53091-E469-EC69-7492-3B55823ADC31}"/>
              </a:ext>
            </a:extLst>
          </p:cNvPr>
          <p:cNvPicPr>
            <a:picLocks noChangeAspect="1"/>
          </p:cNvPicPr>
          <p:nvPr/>
        </p:nvPicPr>
        <p:blipFill>
          <a:blip r:embed="rId2"/>
          <a:stretch>
            <a:fillRect/>
          </a:stretch>
        </p:blipFill>
        <p:spPr>
          <a:xfrm>
            <a:off x="885825" y="1276405"/>
            <a:ext cx="737235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0F8D5A08-632A-91A1-4732-0C37718B5636}"/>
              </a:ext>
            </a:extLst>
          </p:cNvPr>
          <p:cNvPicPr>
            <a:picLocks noChangeAspect="1"/>
          </p:cNvPicPr>
          <p:nvPr/>
        </p:nvPicPr>
        <p:blipFill>
          <a:blip r:embed="rId2"/>
          <a:stretch>
            <a:fillRect/>
          </a:stretch>
        </p:blipFill>
        <p:spPr>
          <a:xfrm>
            <a:off x="2667000" y="304800"/>
            <a:ext cx="3809999" cy="5768211"/>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2DE1241B-0532-D23F-315D-971FE90DAF5F}"/>
              </a:ext>
            </a:extLst>
          </p:cNvPr>
          <p:cNvPicPr>
            <a:picLocks noChangeAspect="1"/>
          </p:cNvPicPr>
          <p:nvPr/>
        </p:nvPicPr>
        <p:blipFill>
          <a:blip r:embed="rId2"/>
          <a:stretch>
            <a:fillRect/>
          </a:stretch>
        </p:blipFill>
        <p:spPr>
          <a:xfrm>
            <a:off x="1501041" y="792239"/>
            <a:ext cx="6141915" cy="5273521"/>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716F27F2-6656-03C4-EF22-F561A04D1E43}"/>
              </a:ext>
            </a:extLst>
          </p:cNvPr>
          <p:cNvPicPr>
            <a:picLocks noChangeAspect="1"/>
          </p:cNvPicPr>
          <p:nvPr/>
        </p:nvPicPr>
        <p:blipFill>
          <a:blip r:embed="rId2"/>
          <a:stretch>
            <a:fillRect/>
          </a:stretch>
        </p:blipFill>
        <p:spPr>
          <a:xfrm>
            <a:off x="1590036" y="1165309"/>
            <a:ext cx="5962650" cy="48387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October 16</a:t>
            </a:r>
            <a:r>
              <a:rPr lang="en-US" sz="2400" baseline="30000" dirty="0"/>
              <a:t>th</a:t>
            </a:r>
            <a:r>
              <a:rPr lang="en-US" sz="2400" dirty="0"/>
              <a:t>,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CE81F73A-D4BC-D82B-C8EF-A4EC52183204}"/>
              </a:ext>
            </a:extLst>
          </p:cNvPr>
          <p:cNvPicPr>
            <a:picLocks noChangeAspect="1"/>
          </p:cNvPicPr>
          <p:nvPr/>
        </p:nvPicPr>
        <p:blipFill>
          <a:blip r:embed="rId2"/>
          <a:stretch>
            <a:fillRect/>
          </a:stretch>
        </p:blipFill>
        <p:spPr>
          <a:xfrm>
            <a:off x="766762" y="1241511"/>
            <a:ext cx="76104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6994BB93-D788-F947-C0B7-F995C31FA60E}"/>
              </a:ext>
            </a:extLst>
          </p:cNvPr>
          <p:cNvPicPr>
            <a:picLocks noChangeAspect="1"/>
          </p:cNvPicPr>
          <p:nvPr/>
        </p:nvPicPr>
        <p:blipFill>
          <a:blip r:embed="rId2"/>
          <a:stretch>
            <a:fillRect/>
          </a:stretch>
        </p:blipFill>
        <p:spPr>
          <a:xfrm>
            <a:off x="2743200" y="304800"/>
            <a:ext cx="3657600" cy="571302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F56E79E3-400B-51DA-4EAF-D41B4C0EEA94}"/>
              </a:ext>
            </a:extLst>
          </p:cNvPr>
          <p:cNvPicPr>
            <a:picLocks noChangeAspect="1"/>
          </p:cNvPicPr>
          <p:nvPr/>
        </p:nvPicPr>
        <p:blipFill>
          <a:blip r:embed="rId2"/>
          <a:stretch>
            <a:fillRect/>
          </a:stretch>
        </p:blipFill>
        <p:spPr>
          <a:xfrm>
            <a:off x="2399880" y="1241511"/>
            <a:ext cx="4344239" cy="2871616"/>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D3789180-E22B-2481-67EB-30163849CF0B}"/>
              </a:ext>
            </a:extLst>
          </p:cNvPr>
          <p:cNvPicPr>
            <a:picLocks noChangeAspect="1"/>
          </p:cNvPicPr>
          <p:nvPr/>
        </p:nvPicPr>
        <p:blipFill>
          <a:blip r:embed="rId2"/>
          <a:stretch>
            <a:fillRect/>
          </a:stretch>
        </p:blipFill>
        <p:spPr>
          <a:xfrm>
            <a:off x="1924050" y="1153543"/>
            <a:ext cx="5295900"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A1BA9BF7-C575-196F-3324-2DA06245DB8D}"/>
              </a:ext>
            </a:extLst>
          </p:cNvPr>
          <p:cNvPicPr>
            <a:picLocks noChangeAspect="1"/>
          </p:cNvPicPr>
          <p:nvPr/>
        </p:nvPicPr>
        <p:blipFill>
          <a:blip r:embed="rId2"/>
          <a:stretch>
            <a:fillRect/>
          </a:stretch>
        </p:blipFill>
        <p:spPr>
          <a:xfrm>
            <a:off x="933447" y="1129032"/>
            <a:ext cx="7277100"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82,219 in August 2024, up from a July 2024 posting count of 89,159.</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(16,456 postings), </a:t>
            </a:r>
            <a:r>
              <a:rPr lang="en-US" sz="1900" b="1" dirty="0"/>
              <a:t>Retail Trade </a:t>
            </a:r>
            <a:r>
              <a:rPr lang="en-US" sz="1900" dirty="0"/>
              <a:t>(9,132 posting), </a:t>
            </a:r>
            <a:r>
              <a:rPr lang="en-US" sz="1900" b="1" dirty="0"/>
              <a:t>Manufacturing </a:t>
            </a:r>
            <a:r>
              <a:rPr lang="en-US" sz="1900" dirty="0"/>
              <a:t>(6,494 postings), and </a:t>
            </a:r>
            <a:r>
              <a:rPr lang="en-US" sz="1900" b="1" dirty="0"/>
              <a:t> Finance &amp; Insurance </a:t>
            </a:r>
            <a:r>
              <a:rPr lang="en-US" sz="1900" dirty="0"/>
              <a:t>(5,254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(4,639 postings), </a:t>
            </a:r>
            <a:r>
              <a:rPr lang="en-US" sz="1900" b="1" dirty="0"/>
              <a:t>Retail Salespersons </a:t>
            </a:r>
            <a:r>
              <a:rPr lang="en-US" sz="1900" dirty="0"/>
              <a:t>(3,264 postings),</a:t>
            </a:r>
            <a:r>
              <a:rPr lang="en-US" sz="1900" b="1" dirty="0"/>
              <a:t> Home Health &amp; Personal Care Aides </a:t>
            </a:r>
            <a:r>
              <a:rPr lang="en-US" sz="1900" dirty="0"/>
              <a:t>(2,204 postings), and </a:t>
            </a:r>
            <a:r>
              <a:rPr lang="en-US" sz="1900" b="1" dirty="0"/>
              <a:t>Supervisors of Retail Sales Workers </a:t>
            </a:r>
            <a:r>
              <a:rPr lang="en-US" sz="1900" dirty="0"/>
              <a:t>(1,825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AA5E7FC2-6AA5-E52C-D444-1E2BAC5EB56D}"/>
              </a:ext>
            </a:extLst>
          </p:cNvPr>
          <p:cNvPicPr>
            <a:picLocks noChangeAspect="1"/>
          </p:cNvPicPr>
          <p:nvPr/>
        </p:nvPicPr>
        <p:blipFill>
          <a:blip r:embed="rId2"/>
          <a:stretch>
            <a:fillRect/>
          </a:stretch>
        </p:blipFill>
        <p:spPr>
          <a:xfrm>
            <a:off x="819147" y="1447800"/>
            <a:ext cx="75057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0657B362-B571-EEB0-4116-F2C2C378338E}"/>
              </a:ext>
            </a:extLst>
          </p:cNvPr>
          <p:cNvPicPr>
            <a:picLocks noChangeAspect="1"/>
          </p:cNvPicPr>
          <p:nvPr/>
        </p:nvPicPr>
        <p:blipFill>
          <a:blip r:embed="rId2"/>
          <a:stretch>
            <a:fillRect/>
          </a:stretch>
        </p:blipFill>
        <p:spPr>
          <a:xfrm>
            <a:off x="252411" y="1196024"/>
            <a:ext cx="863917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2" name="Picture 1">
            <a:extLst>
              <a:ext uri="{FF2B5EF4-FFF2-40B4-BE49-F238E27FC236}">
                <a16:creationId xmlns:a16="http://schemas.microsoft.com/office/drawing/2014/main" id="{0859D733-97D0-A33C-BD40-BF266ED1DAD3}"/>
              </a:ext>
            </a:extLst>
          </p:cNvPr>
          <p:cNvPicPr>
            <a:picLocks noChangeAspect="1"/>
          </p:cNvPicPr>
          <p:nvPr/>
        </p:nvPicPr>
        <p:blipFill>
          <a:blip r:embed="rId2"/>
          <a:stretch>
            <a:fillRect/>
          </a:stretch>
        </p:blipFill>
        <p:spPr>
          <a:xfrm>
            <a:off x="2857500" y="152400"/>
            <a:ext cx="3429000" cy="5937757"/>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3" name="Picture 2">
            <a:extLst>
              <a:ext uri="{FF2B5EF4-FFF2-40B4-BE49-F238E27FC236}">
                <a16:creationId xmlns:a16="http://schemas.microsoft.com/office/drawing/2014/main" id="{68109555-FA95-ABFB-DC15-CDEB8ABFB6D2}"/>
              </a:ext>
            </a:extLst>
          </p:cNvPr>
          <p:cNvPicPr>
            <a:picLocks noChangeAspect="1"/>
          </p:cNvPicPr>
          <p:nvPr/>
        </p:nvPicPr>
        <p:blipFill>
          <a:blip r:embed="rId2"/>
          <a:stretch>
            <a:fillRect/>
          </a:stretch>
        </p:blipFill>
        <p:spPr>
          <a:xfrm>
            <a:off x="1566471" y="584615"/>
            <a:ext cx="6011055" cy="5462714"/>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53F5FF-5616-48D3-B72D-C299869A7431}">
  <ds:schemaRefs>
    <ds:schemaRef ds:uri="http://purl.org/dc/terms/"/>
    <ds:schemaRef ds:uri="http://www.w3.org/XML/1998/namespace"/>
    <ds:schemaRef ds:uri="http://purl.org/dc/dcmitype/"/>
    <ds:schemaRef ds:uri="http://schemas.microsoft.com/office/2006/documentManagement/types"/>
    <ds:schemaRef ds:uri="http://schemas.openxmlformats.org/package/2006/metadata/core-properties"/>
    <ds:schemaRef ds:uri="http://schemas.microsoft.com/sharepoint/v3"/>
    <ds:schemaRef ds:uri="http://purl.org/dc/elements/1.1/"/>
    <ds:schemaRef ds:uri="http://schemas.microsoft.com/office/infopath/2007/PartnerControls"/>
    <ds:schemaRef ds:uri="26e7f4b6-3714-4cf5-b0ae-a47b16f23eba"/>
    <ds:schemaRef ds:uri="c867d1a5-5827-4927-b797-91c0fe867b8f"/>
    <ds:schemaRef ds:uri="http://schemas.microsoft.com/office/2006/metadata/properties"/>
  </ds:schemaRefs>
</ds:datastoreItem>
</file>

<file path=customXml/itemProps2.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0D5221-E873-45D9-86C4-6FD106B7F7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90714</TotalTime>
  <Words>1315</Words>
  <Application>Microsoft Office PowerPoint</Application>
  <PresentationFormat>On-screen Show (4:3)</PresentationFormat>
  <Paragraphs>168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1619</cp:revision>
  <cp:lastPrinted>2024-09-17T20:17:04Z</cp:lastPrinted>
  <dcterms:created xsi:type="dcterms:W3CDTF">2016-10-12T17:47:24Z</dcterms:created>
  <dcterms:modified xsi:type="dcterms:W3CDTF">2024-09-17T20:25:55Z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